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Spectral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1AEBFA2-98C1-45AA-9877-4063B3525341}">
  <a:tblStyle styleId="{41AEBFA2-98C1-45AA-9877-4063B3525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9E31BC-6F75-4ABD-A7EA-8548CE67E8C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Spectral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Spectral-italic.fntdata"/><Relationship Id="rId21" Type="http://schemas.openxmlformats.org/officeDocument/2006/relationships/slide" Target="slides/slide16.xml"/><Relationship Id="rId65" Type="http://schemas.openxmlformats.org/officeDocument/2006/relationships/font" Target="fonts/Spectral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Spectral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b="0" i="0" sz="1100" u="none" cap="none" strike="noStrike"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 b="0" i="0" sz="1100" u="none" cap="none" strike="noStrike"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101975" y="184905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3328575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743200" y="-108585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5457750" y="1628850"/>
            <a:ext cx="4400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1266750" y="-352350"/>
            <a:ext cx="4400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/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722313" y="1771650"/>
            <a:ext cx="7772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4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722313" y="347014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731520" y="3449574"/>
            <a:ext cx="78486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48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5720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75488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4" type="body"/>
          </p:nvPr>
        </p:nvSpPr>
        <p:spPr>
          <a:xfrm>
            <a:off x="475488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Shape 42"/>
          <p:cNvCxnSpPr/>
          <p:nvPr/>
        </p:nvCxnSpPr>
        <p:spPr>
          <a:xfrm rot="5400000">
            <a:off x="2806394" y="3034230"/>
            <a:ext cx="35319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594060"/>
            <a:ext cx="2139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2971800" y="594060"/>
            <a:ext cx="57150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57201" y="1597914"/>
            <a:ext cx="2139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Shape 59"/>
          <p:cNvCxnSpPr/>
          <p:nvPr/>
        </p:nvCxnSpPr>
        <p:spPr>
          <a:xfrm rot="5400000">
            <a:off x="684098" y="2685060"/>
            <a:ext cx="41835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594360"/>
            <a:ext cx="21426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2858610" y="628651"/>
            <a:ext cx="5904300" cy="41253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600200"/>
            <a:ext cx="21396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8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Char char="•"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1275" y="260625"/>
            <a:ext cx="893127" cy="886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jp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61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jpg"/><Relationship Id="rId4" Type="http://schemas.openxmlformats.org/officeDocument/2006/relationships/image" Target="../media/image5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4.jpg"/><Relationship Id="rId5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1546800" y="1549900"/>
            <a:ext cx="60504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000"/>
              <a:buFont typeface="Arial"/>
              <a:buNone/>
            </a:pPr>
            <a:r>
              <a:rPr b="0" i="0" lang="en-US" sz="486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Oregon State University NASA USLI CDR</a:t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1241250" y="3894700"/>
            <a:ext cx="6661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01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12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/201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Bulkheads: </a:t>
            </a:r>
            <a:r>
              <a:rPr lang="en-US"/>
              <a:t>Locations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041250" y="1531750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Nose Cone: 1 bulkhead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Upper Section: 4 bulkheads</a:t>
            </a:r>
            <a:endParaRPr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Lower Section: 2 bulkheads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175" y="3104476"/>
            <a:ext cx="7737626" cy="14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300" y="1683275"/>
            <a:ext cx="5980674" cy="31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Bulkhead: Recovery Mounting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028275" y="1531750"/>
            <a:ext cx="38331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Three piece system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Nut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Eye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Washer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Standard system for all recovery mounting</a:t>
            </a:r>
            <a:endParaRPr>
              <a:solidFill>
                <a:srgbClr val="000000"/>
              </a:solidFill>
            </a:endParaRPr>
          </a:p>
          <a:p>
            <a:pPr indent="0" lvl="0" marL="18288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Threaded Rods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115175" y="1524350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3 Threaded rods</a:t>
            </a:r>
            <a:endParaRPr sz="2400"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Motor to aft recovery eye-nut assembly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/>
              <a:t>Payload ejection bulkhead to forward eye-nut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/>
              <a:t>Nose-cone bulkhead to nose-cone tip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15789" l="1673" r="2687" t="14035"/>
          <a:stretch/>
        </p:blipFill>
        <p:spPr>
          <a:xfrm rot="10800000">
            <a:off x="997150" y="3691950"/>
            <a:ext cx="8066325" cy="7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3163550" y="324915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272375" y="324915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7726925" y="324915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Threaded Rods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115175" y="1524350"/>
            <a:ext cx="3439200" cy="18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3 Hardpoints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Nose cone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Paired bulkhead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Forward retainer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15789" l="1673" r="2687" t="14035"/>
          <a:stretch/>
        </p:blipFill>
        <p:spPr>
          <a:xfrm rot="10800000">
            <a:off x="997150" y="3691950"/>
            <a:ext cx="8066325" cy="7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2504400" y="324380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140550" y="324380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8715675" y="3243800"/>
            <a:ext cx="110700" cy="59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243175" y="1541450"/>
            <a:ext cx="47373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Hardpoints to mount each rod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One hardpoint per section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Fins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1077825" y="1485050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Trapezoidal f</a:t>
            </a:r>
            <a:r>
              <a:rPr lang="en-US"/>
              <a:t>in shape 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Fin thickness of 0.25 in.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Carbon fiber/Nomex honeycomb sandwich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82212" y="1863113"/>
            <a:ext cx="2225325" cy="4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Retainment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033500" y="1480275"/>
            <a:ext cx="7830300" cy="3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3 Centering rings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3 in. motor mount tube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Aluminum retainer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00" y="2864375"/>
            <a:ext cx="6076326" cy="1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Final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Motor </a:t>
            </a:r>
            <a:r>
              <a:rPr lang="en-US"/>
              <a:t>Choice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026850" y="15788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Motor: Aerotech L850W</a:t>
            </a:r>
            <a:endParaRPr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Total Impulse: 830.7 lbf.-s.</a:t>
            </a:r>
            <a:endParaRPr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Mounting Diameter: 75 mm</a:t>
            </a:r>
            <a:endParaRPr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Liftoff Thrust: 227.0 lb.</a:t>
            </a:r>
            <a:endParaRPr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Plugged Motor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5961888" y="4768200"/>
            <a:ext cx="27786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highlight>
                  <a:srgbClr val="F3F5F6"/>
                </a:highlight>
                <a:latin typeface="Georgia"/>
                <a:ea typeface="Georgia"/>
                <a:cs typeface="Georgia"/>
                <a:sym typeface="Georgia"/>
              </a:rPr>
              <a:t>http://www.rocketryforum.com/attachment.php?attachmentid=134470&amp;d=1371596603</a:t>
            </a:r>
            <a:endParaRPr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37" y="1578850"/>
            <a:ext cx="2338913" cy="30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Rocket Flight Profile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10418"/>
          <a:stretch/>
        </p:blipFill>
        <p:spPr>
          <a:xfrm>
            <a:off x="1346925" y="1485700"/>
            <a:ext cx="6222400" cy="35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Flight Profile Continued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927300" y="1438700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Apogee: 5199 ft.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Thrust to Weight Ratio: 6.05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Maximum Velocity: 576 ft./s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Rail Exit Velocity: 65 ft./s</a:t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563" y="1619400"/>
            <a:ext cx="932725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300" y="1619400"/>
            <a:ext cx="666309" cy="3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025" y="1619394"/>
            <a:ext cx="1426550" cy="13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b="7544" l="0" r="0" t="0"/>
          <a:stretch/>
        </p:blipFill>
        <p:spPr>
          <a:xfrm>
            <a:off x="5732025" y="2968400"/>
            <a:ext cx="1426550" cy="165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494650" y="260625"/>
            <a:ext cx="7137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Aerodynamics/Recovery</a:t>
            </a:r>
            <a:r>
              <a:rPr lang="en-US"/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Overview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1033025" y="15617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Aerodynamic System:</a:t>
            </a:r>
            <a:endParaRPr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 sz="2400">
                <a:solidFill>
                  <a:srgbClr val="000000"/>
                </a:solidFill>
              </a:rPr>
              <a:t>CG is 61.6 in., CP is 75.2 in. aft of tip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 sz="2400">
                <a:solidFill>
                  <a:srgbClr val="000000"/>
                </a:solidFill>
              </a:rPr>
              <a:t>Stability: 2.56 calibers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 sz="2400">
                <a:solidFill>
                  <a:srgbClr val="000000"/>
                </a:solidFill>
              </a:rPr>
              <a:t>Estimated Altitude: 5199 ft.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 sz="2400">
                <a:solidFill>
                  <a:srgbClr val="000000"/>
                </a:solidFill>
              </a:rPr>
              <a:t>Ogive nose cone and clipped delta fins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3338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75" y="3461325"/>
            <a:ext cx="6311874" cy="15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19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Mission Overview</a:t>
            </a:r>
            <a:endParaRPr/>
          </a:p>
        </p:txBody>
      </p:sp>
      <p:pic>
        <p:nvPicPr>
          <p:cNvPr descr="IMG_0341[5157]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75" y="1713400"/>
            <a:ext cx="4228200" cy="31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711275" y="1622950"/>
            <a:ext cx="3081900" cy="44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Projected altitude of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5199 ft.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636125" y="2328225"/>
            <a:ext cx="3232200" cy="44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2 section separation at apogee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711275" y="2999525"/>
            <a:ext cx="3081900" cy="496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Main deployment at 800 ft.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778325" y="3726850"/>
            <a:ext cx="2947800" cy="496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Autonomous rover ejection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5926075" y="4454175"/>
            <a:ext cx="2652300" cy="496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Solar panel deployment </a:t>
            </a:r>
            <a:endParaRPr/>
          </a:p>
        </p:txBody>
      </p:sp>
      <p:cxnSp>
        <p:nvCxnSpPr>
          <p:cNvPr id="98" name="Shape 98"/>
          <p:cNvCxnSpPr>
            <a:stCxn id="93" idx="2"/>
            <a:endCxn id="94" idx="0"/>
          </p:cNvCxnSpPr>
          <p:nvPr/>
        </p:nvCxnSpPr>
        <p:spPr>
          <a:xfrm>
            <a:off x="7252225" y="2072350"/>
            <a:ext cx="0" cy="255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>
            <a:stCxn id="94" idx="2"/>
            <a:endCxn id="95" idx="0"/>
          </p:cNvCxnSpPr>
          <p:nvPr/>
        </p:nvCxnSpPr>
        <p:spPr>
          <a:xfrm>
            <a:off x="7252225" y="2777625"/>
            <a:ext cx="0" cy="22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" name="Shape 100"/>
          <p:cNvCxnSpPr>
            <a:stCxn id="95" idx="2"/>
            <a:endCxn id="96" idx="0"/>
          </p:cNvCxnSpPr>
          <p:nvPr/>
        </p:nvCxnSpPr>
        <p:spPr>
          <a:xfrm>
            <a:off x="7252225" y="3496025"/>
            <a:ext cx="0" cy="2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" name="Shape 101"/>
          <p:cNvCxnSpPr>
            <a:stCxn id="96" idx="2"/>
            <a:endCxn id="97" idx="0"/>
          </p:cNvCxnSpPr>
          <p:nvPr/>
        </p:nvCxnSpPr>
        <p:spPr>
          <a:xfrm>
            <a:off x="7252225" y="4223350"/>
            <a:ext cx="0" cy="2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" name="Shape 10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Mass </a:t>
            </a:r>
            <a:r>
              <a:rPr lang="en-US"/>
              <a:t>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tatement and </a:t>
            </a:r>
            <a:r>
              <a:rPr lang="en-US"/>
              <a:t>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argin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475" y="1712238"/>
            <a:ext cx="3964625" cy="280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Shape 278"/>
          <p:cNvGraphicFramePr/>
          <p:nvPr/>
        </p:nvGraphicFramePr>
        <p:xfrm>
          <a:off x="1304850" y="154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{41AEBFA2-98C1-45AA-9877-4063B3525341}</a:tableStyleId>
              </a:tblPr>
              <a:tblGrid>
                <a:gridCol w="1521350"/>
                <a:gridCol w="1521350"/>
              </a:tblGrid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Section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Weight (lb.)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Body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9.94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Motor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10.54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Hardware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2.031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Recovery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6.24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Payload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Total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37.50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9" name="Shape 27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Mass </a:t>
            </a:r>
            <a:r>
              <a:rPr lang="en-US"/>
              <a:t>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tatement and </a:t>
            </a:r>
            <a:r>
              <a:rPr lang="en-US"/>
              <a:t>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argin</a:t>
            </a:r>
            <a:endParaRPr/>
          </a:p>
        </p:txBody>
      </p:sp>
      <p:graphicFrame>
        <p:nvGraphicFramePr>
          <p:cNvPr id="286" name="Shape 286"/>
          <p:cNvGraphicFramePr/>
          <p:nvPr/>
        </p:nvGraphicFramePr>
        <p:xfrm>
          <a:off x="1304850" y="154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{41AEBFA2-98C1-45AA-9877-4063B3525341}</a:tableStyleId>
              </a:tblPr>
              <a:tblGrid>
                <a:gridCol w="1521350"/>
                <a:gridCol w="1521350"/>
              </a:tblGrid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Section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Weight (lb.)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Body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9.94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Motor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10.54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Hardware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2.031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Recovery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6.24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Payload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92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Total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37.50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7" name="Shape 28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8" name="Shape 288"/>
          <p:cNvGraphicFramePr/>
          <p:nvPr/>
        </p:nvGraphicFramePr>
        <p:xfrm>
          <a:off x="4627875" y="16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{41AEBFA2-98C1-45AA-9877-4063B3525341}</a:tableStyleId>
              </a:tblPr>
              <a:tblGrid>
                <a:gridCol w="979550"/>
                <a:gridCol w="979550"/>
                <a:gridCol w="899650"/>
                <a:gridCol w="899650"/>
              </a:tblGrid>
              <a:tr h="751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Section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Current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Weight (lb.)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Margin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 Weight (lb.)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512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21.4</a:t>
                      </a:r>
                      <a:endParaRPr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44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18.5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23.5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9" name="Shape 289"/>
          <p:cNvSpPr txBox="1"/>
          <p:nvPr/>
        </p:nvSpPr>
        <p:spPr>
          <a:xfrm>
            <a:off x="4913800" y="4022925"/>
            <a:ext cx="30426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Mass margin defined by current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parachute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 selection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Recovery</a:t>
            </a:r>
            <a:r>
              <a:rPr lang="en-US"/>
              <a:t>: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Parachutes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425" y="2536188"/>
            <a:ext cx="2252700" cy="221872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1099050" y="1558550"/>
            <a:ext cx="76509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Main Parachutes: Fruity Chutes Iris Standard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Drogue Chutes: Top Flight X-Type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Drogue Velocities: 76.9 - 80.4 ft./s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Main Velocities: 14.5 - 14.9 ft./s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Landing KE: 55.0 ft.-lbf., 51.1 ft.-lbf.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1 in. Tubular Nylon Harness,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Fore 23 ft., Aft 20 ft.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 Recovery Section</a:t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39" y="1591850"/>
            <a:ext cx="6462324" cy="32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 Recovery Section</a:t>
            </a:r>
            <a:endParaRPr/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687" y="1504727"/>
            <a:ext cx="7116274" cy="32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Kinetic </a:t>
            </a:r>
            <a:r>
              <a:rPr lang="en-US"/>
              <a:t>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nergy </a:t>
            </a:r>
            <a:r>
              <a:rPr lang="en-US"/>
              <a:t>D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uring </a:t>
            </a:r>
            <a:r>
              <a:rPr lang="en-US"/>
              <a:t>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ission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016300" y="14590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Predicted kinetic energy on landing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Based on estimated land velocity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24" name="Shape 324"/>
          <p:cNvGraphicFramePr/>
          <p:nvPr/>
        </p:nvGraphicFramePr>
        <p:xfrm>
          <a:off x="1629100" y="24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{F99E31BC-6F75-4ABD-A7EA-8548CE67E8CD}</a:tableStyleId>
              </a:tblPr>
              <a:tblGrid>
                <a:gridCol w="752025"/>
                <a:gridCol w="621675"/>
                <a:gridCol w="601375"/>
                <a:gridCol w="561750"/>
                <a:gridCol w="691850"/>
                <a:gridCol w="691850"/>
                <a:gridCol w="691850"/>
                <a:gridCol w="621675"/>
                <a:gridCol w="651750"/>
              </a:tblGrid>
              <a:tr h="103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(lb.)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 Size (ft.)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Drogue Size (ft.)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 Velocity (ft./s)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Drogue Velocity (ft./s)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Landing Velocity (ft./s)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Drogue Kinetic Energy (ft.-lbf.)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Kinetic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Energy (ft.-lbf.)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Nosecone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Payload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vMerge="1"/>
                <a:tc vMerge="1"/>
                <a:tc vMerge="1"/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46.57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80.40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1,495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49.38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Predicted Drift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1023100" y="14764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Predictions based on wind velocity * descent time</a:t>
            </a:r>
            <a:endParaRPr b="0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8720400" y="4720650"/>
            <a:ext cx="365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33" name="Shape 333"/>
          <p:cNvGraphicFramePr/>
          <p:nvPr/>
        </p:nvGraphicFramePr>
        <p:xfrm>
          <a:off x="1275975" y="213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{F99E31BC-6F75-4ABD-A7EA-8548CE67E8CD}</a:tableStyleId>
              </a:tblPr>
              <a:tblGrid>
                <a:gridCol w="1454775"/>
                <a:gridCol w="1080675"/>
                <a:gridCol w="810500"/>
                <a:gridCol w="696200"/>
                <a:gridCol w="696200"/>
                <a:gridCol w="717000"/>
                <a:gridCol w="717000"/>
                <a:gridCol w="717000"/>
              </a:tblGrid>
              <a:tr h="39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Simulation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 Wind Velocity (ft./s)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729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Descent Time (s)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MATLAB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115.7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1,157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OpenRocket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100.2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1002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1503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2004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MATLAB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111.5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OpenRocket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1002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1503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2004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Ejection Charges</a:t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930650" y="136917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Estimated charge for sub-scale: 0.0367 oz.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Required five times estimated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Rerun calculation for full scale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Secondary charges 150% primary</a:t>
            </a:r>
            <a:endParaRPr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41" name="Shape 341"/>
          <p:cNvGraphicFramePr/>
          <p:nvPr/>
        </p:nvGraphicFramePr>
        <p:xfrm>
          <a:off x="6282125" y="20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{41AEBFA2-98C1-45AA-9877-4063B3525341}</a:tableStyleId>
              </a:tblPr>
              <a:tblGrid>
                <a:gridCol w="1110700"/>
                <a:gridCol w="1110700"/>
              </a:tblGrid>
              <a:tr h="4291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Sub-Scale Test Results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6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Charge size (oz.)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Pass/Fail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0.052911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fail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0.070548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fail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0.088185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fail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4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0.141096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pass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Image result for black powder ejection charge surgical tubing"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650" y="2981575"/>
            <a:ext cx="3530874" cy="1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8720400" y="4720650"/>
            <a:ext cx="365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Subscale Launch</a:t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23983"/>
          <a:stretch/>
        </p:blipFill>
        <p:spPr>
          <a:xfrm>
            <a:off x="1494650" y="1573000"/>
            <a:ext cx="6782526" cy="343715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Sub-</a:t>
            </a:r>
            <a:r>
              <a:rPr lang="en-US"/>
              <a:t>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cale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Launch </a:t>
            </a:r>
            <a:r>
              <a:rPr lang="en-US"/>
              <a:t>Vehicle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1031450" y="14974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Sub-scale parameters: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4 in. Mad Dog DD rocket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⅘</a:t>
            </a:r>
            <a:r>
              <a:rPr lang="en-US">
                <a:solidFill>
                  <a:srgbClr val="000000"/>
                </a:solidFill>
              </a:rPr>
              <a:t> size of full-scale rocket 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16.5 lb. at launch - 44% of full-scale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K1103x motor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46544" r="0" t="35140"/>
          <a:stretch/>
        </p:blipFill>
        <p:spPr>
          <a:xfrm>
            <a:off x="6306800" y="1552175"/>
            <a:ext cx="1931328" cy="351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29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Motor Section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157375" y="144802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Section: 47 in.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Motor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Lower avionics telemetry unit (</a:t>
            </a:r>
            <a:r>
              <a:rPr lang="en-US">
                <a:solidFill>
                  <a:srgbClr val="000000"/>
                </a:solidFill>
              </a:rPr>
              <a:t>ATU)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Lower recovery controller (</a:t>
            </a:r>
            <a:r>
              <a:rPr lang="en-US">
                <a:solidFill>
                  <a:srgbClr val="000000"/>
                </a:solidFill>
              </a:rPr>
              <a:t>ReCo)</a:t>
            </a:r>
            <a:endParaRPr>
              <a:solidFill>
                <a:srgbClr val="000000"/>
              </a:solidFill>
            </a:endParaRPr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Lower recovery harness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50" y="3376625"/>
            <a:ext cx="52959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Sub-Scale Launch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1047350" y="153512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Launch took place on January 6th, 2018 in Brothers, Oregon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Results:</a:t>
            </a:r>
            <a:endParaRPr>
              <a:solidFill>
                <a:srgbClr val="000000"/>
              </a:solidFill>
            </a:endParaRPr>
          </a:p>
          <a:p>
            <a:pPr indent="274320" lvl="0" marL="18288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50" y="2770224"/>
            <a:ext cx="7939926" cy="12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Sub-Scale Launch</a:t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50" y="1527350"/>
            <a:ext cx="6824053" cy="31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7665025" y="2059975"/>
            <a:ext cx="22578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Drift: </a:t>
            </a:r>
            <a:r>
              <a:rPr lang="en-US"/>
              <a:t>1265 ft.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Apogee: </a:t>
            </a:r>
            <a:r>
              <a:rPr lang="en-US"/>
              <a:t>4977 ft. </a:t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3524" l="7393" r="3527" t="8802"/>
          <a:stretch/>
        </p:blipFill>
        <p:spPr>
          <a:xfrm>
            <a:off x="4942975" y="2343675"/>
            <a:ext cx="4201025" cy="262325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 Overview</a:t>
            </a:r>
            <a:endParaRPr/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1100175" y="1476300"/>
            <a:ext cx="76752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Compressed Wheel Diameter: 4.8 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Expanded Wheel Diameter: 6.05 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Rover Length: 10.625 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Rover Mass: 4.53 lb.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Ejection Mass: 4.07 lbs.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Chassis</a:t>
            </a:r>
            <a:endParaRPr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883900" y="1413525"/>
            <a:ext cx="8260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Aluminum and Carbon Fiber Truss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150" y="2022125"/>
            <a:ext cx="3325976" cy="2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 b="23745" l="0" r="0" t="21580"/>
          <a:stretch/>
        </p:blipFill>
        <p:spPr>
          <a:xfrm>
            <a:off x="1253100" y="2022125"/>
            <a:ext cx="3409200" cy="25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380450" y="4636325"/>
            <a:ext cx="3154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Oak and ABS Prototype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5141675" y="4636325"/>
            <a:ext cx="3154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Final Design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Payload: Rover Stabilizer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883900" y="1476300"/>
            <a:ext cx="82602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Spring-Loaded C</a:t>
            </a:r>
            <a:r>
              <a:rPr lang="en-US">
                <a:solidFill>
                  <a:srgbClr val="000000"/>
                </a:solidFill>
              </a:rPr>
              <a:t>arbon Fiber Stabilizer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17535" l="0" r="0" t="17542"/>
          <a:stretch/>
        </p:blipFill>
        <p:spPr>
          <a:xfrm>
            <a:off x="1411550" y="2027951"/>
            <a:ext cx="2825700" cy="24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4">
            <a:alphaModFix/>
          </a:blip>
          <a:srcRect b="0" l="8349" r="0" t="5410"/>
          <a:stretch/>
        </p:blipFill>
        <p:spPr>
          <a:xfrm>
            <a:off x="5124700" y="2027950"/>
            <a:ext cx="2933000" cy="24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1411550" y="4503000"/>
            <a:ext cx="2825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Sheet Metal Prototype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5085413" y="4503000"/>
            <a:ext cx="2998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Final Design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Payload: Deployment</a:t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38" y="1665150"/>
            <a:ext cx="2477974" cy="23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4">
            <a:alphaModFix/>
          </a:blip>
          <a:srcRect b="3236" l="5793" r="0" t="2690"/>
          <a:stretch/>
        </p:blipFill>
        <p:spPr>
          <a:xfrm>
            <a:off x="4653225" y="1552902"/>
            <a:ext cx="3363225" cy="279504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1359875" y="4347950"/>
            <a:ext cx="30897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Compressed to 4.8 in.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Stabilizer folded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5045638" y="4347950"/>
            <a:ext cx="27507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Expanded to 6.05 in.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Stabilizer extended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</a:t>
            </a:r>
            <a:r>
              <a:rPr lang="en-US"/>
              <a:t>Drivetrain</a:t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1004300" y="147262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Compressed Wheel Diameter: 4.8 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Expanded Wheel Diameter: 6.05 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Max Motor Torque: 7.81 lb.-in.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Max rpm: 146 rpm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Macintosh HD:Users:gonnerman:Documents:2017-2018:Fall Term:ME 497:CDR:Drivetrain Assembly.PNG"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50" y="2699900"/>
            <a:ext cx="4533782" cy="22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intosh HD:Users:gonnerman:Documents:2017-2018:Fall Term:ME 497:CDR:Motor Interface.PNG"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300" y="3122850"/>
            <a:ext cx="3348550" cy="16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Solar</a:t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75" y="1560900"/>
            <a:ext cx="2522276" cy="151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06" y="3295825"/>
            <a:ext cx="2448742" cy="17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>
            <p:ph idx="1" type="body"/>
          </p:nvPr>
        </p:nvSpPr>
        <p:spPr>
          <a:xfrm>
            <a:off x="3808250" y="1610600"/>
            <a:ext cx="5218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Fully enclosed panels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Carbon fiber shield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Foam padding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Enclosed gears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180 deg. expansion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188.9 oz.-in. servo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8.0 lb. end-panel actuation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Solar</a:t>
            </a:r>
            <a:endParaRPr/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5741450" y="1554175"/>
            <a:ext cx="3379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Steel Gears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Spring Retaining Clips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Keyed Shaft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Sliding Panel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Threaded Fasteners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7326" r="14560" t="0"/>
          <a:stretch/>
        </p:blipFill>
        <p:spPr>
          <a:xfrm>
            <a:off x="1156575" y="1554175"/>
            <a:ext cx="2068702" cy="21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575" y="3749175"/>
            <a:ext cx="2068700" cy="77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5">
            <a:alphaModFix/>
          </a:blip>
          <a:srcRect b="0" l="3280" r="7831" t="0"/>
          <a:stretch/>
        </p:blipFill>
        <p:spPr>
          <a:xfrm>
            <a:off x="3402550" y="1657600"/>
            <a:ext cx="2338910" cy="15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550" y="3571352"/>
            <a:ext cx="2417275" cy="11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Electronics</a:t>
            </a:r>
            <a:endParaRPr/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1096150" y="1498075"/>
            <a:ext cx="75906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Object Detection Sensors (Sonar)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Inertial Localization (IMU)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Light Detection Sensor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475" y="1498075"/>
            <a:ext cx="2177274" cy="165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50" y="3040173"/>
            <a:ext cx="6656088" cy="1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39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4073100" y="1654800"/>
            <a:ext cx="50709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Payload Section: 43 in.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Payload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Payload ejection controller (PLEC)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Upper ReCo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Upper recovery harness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Section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009275" y="1654800"/>
            <a:ext cx="32154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Nose Cone: 17.5 in.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Aluminum tip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Upper ATU</a:t>
            </a:r>
            <a:endParaRPr>
              <a:solidFill>
                <a:srgbClr val="000000"/>
              </a:solidFill>
            </a:endParaRPr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Recovered with payload section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400" y="4014425"/>
            <a:ext cx="2365300" cy="6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902" y="4014425"/>
            <a:ext cx="4545300" cy="6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Electronics</a:t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50" y="1870375"/>
            <a:ext cx="5743499" cy="3118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>
            <p:ph idx="1" type="body"/>
          </p:nvPr>
        </p:nvSpPr>
        <p:spPr>
          <a:xfrm>
            <a:off x="883900" y="1476300"/>
            <a:ext cx="82602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Waypoint </a:t>
            </a:r>
            <a:r>
              <a:rPr lang="en-US">
                <a:solidFill>
                  <a:srgbClr val="000000"/>
                </a:solidFill>
              </a:rPr>
              <a:t>Localization </a:t>
            </a:r>
            <a:r>
              <a:rPr lang="en-US">
                <a:solidFill>
                  <a:srgbClr val="000000"/>
                </a:solidFill>
              </a:rPr>
              <a:t>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2" name="Shape 47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856500" y="1369175"/>
            <a:ext cx="7830300" cy="3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0" y="0"/>
            <a:ext cx="9144000" cy="6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Electronics</a:t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8" y="554505"/>
            <a:ext cx="9002326" cy="45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Shape 482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075" y="2485875"/>
            <a:ext cx="3594825" cy="247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Rover Software</a:t>
            </a:r>
            <a:endParaRPr/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1004775" y="1524825"/>
            <a:ext cx="7561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ROS on the Raspberry Pi - algorithm hierarchy</a:t>
            </a:r>
            <a:endParaRPr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•"/>
            </a:pPr>
            <a:r>
              <a:rPr lang="en-US" sz="2400">
                <a:solidFill>
                  <a:srgbClr val="000000"/>
                </a:solidFill>
              </a:rPr>
              <a:t>Simultaneous location and mapping</a:t>
            </a:r>
            <a:endParaRPr sz="24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•"/>
            </a:pPr>
            <a:r>
              <a:rPr lang="en-US" sz="2400">
                <a:solidFill>
                  <a:srgbClr val="000000"/>
                </a:solidFill>
              </a:rPr>
              <a:t>Sensor-based object avoidance</a:t>
            </a:r>
            <a:endParaRPr sz="2400"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•"/>
            </a:pPr>
            <a:r>
              <a:rPr lang="en-US" sz="2400">
                <a:solidFill>
                  <a:srgbClr val="000000"/>
                </a:solidFill>
              </a:rPr>
              <a:t>Basic movement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Shape 491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Retention Mechanism</a:t>
            </a:r>
            <a:endParaRPr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50" y="1509825"/>
            <a:ext cx="2903400" cy="363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Shape 498"/>
          <p:cNvCxnSpPr/>
          <p:nvPr/>
        </p:nvCxnSpPr>
        <p:spPr>
          <a:xfrm flipH="1" rot="10800000">
            <a:off x="3953850" y="2131700"/>
            <a:ext cx="1411200" cy="18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9" name="Shape 499"/>
          <p:cNvCxnSpPr/>
          <p:nvPr/>
        </p:nvCxnSpPr>
        <p:spPr>
          <a:xfrm flipH="1" rot="10800000">
            <a:off x="3743900" y="4619525"/>
            <a:ext cx="1609800" cy="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0" name="Shape 500"/>
          <p:cNvCxnSpPr>
            <a:stCxn id="497" idx="3"/>
          </p:cNvCxnSpPr>
          <p:nvPr/>
        </p:nvCxnSpPr>
        <p:spPr>
          <a:xfrm>
            <a:off x="4175450" y="3326662"/>
            <a:ext cx="1096200" cy="111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1" name="Shape 501"/>
          <p:cNvCxnSpPr/>
          <p:nvPr/>
        </p:nvCxnSpPr>
        <p:spPr>
          <a:xfrm flipH="1" rot="10800000">
            <a:off x="4268750" y="2332550"/>
            <a:ext cx="1084800" cy="606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2" name="Shape 502"/>
          <p:cNvSpPr txBox="1"/>
          <p:nvPr/>
        </p:nvSpPr>
        <p:spPr>
          <a:xfrm>
            <a:off x="4210400" y="1748188"/>
            <a:ext cx="10263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PRIMARY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03" name="Shape 503"/>
          <p:cNvSpPr txBox="1"/>
          <p:nvPr/>
        </p:nvSpPr>
        <p:spPr>
          <a:xfrm rot="-2051813">
            <a:off x="4218706" y="2681999"/>
            <a:ext cx="1420365" cy="2589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SECONDARY</a:t>
            </a:r>
            <a:endParaRPr b="1"/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15074" y="1191931"/>
            <a:ext cx="919999" cy="16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815074" y="3608806"/>
            <a:ext cx="919999" cy="163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5083575" y="2920925"/>
            <a:ext cx="39672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Secondary: 300 lb. kevlar cord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Figure-eight follow through knot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5258" l="1756" r="2274" t="2804"/>
          <a:stretch/>
        </p:blipFill>
        <p:spPr>
          <a:xfrm>
            <a:off x="971850" y="3206449"/>
            <a:ext cx="3935250" cy="18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 b="5187" l="2643" r="2272" t="4126"/>
          <a:stretch/>
        </p:blipFill>
        <p:spPr>
          <a:xfrm>
            <a:off x="5024000" y="3197675"/>
            <a:ext cx="3935249" cy="19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>
            <p:ph type="title"/>
          </p:nvPr>
        </p:nvSpPr>
        <p:spPr>
          <a:xfrm>
            <a:off x="1354700" y="260625"/>
            <a:ext cx="57435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Ejection Mechanism</a:t>
            </a:r>
            <a:endParaRPr/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1048625" y="1407750"/>
            <a:ext cx="7841700" cy="3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Carbon fiber wrap, Kevlar straps, Plywood bulkheads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Black powder charges: 6 g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Mechanisms: 3.63 lb.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Controllers: 0.44 lb.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8686800" y="4720650"/>
            <a:ext cx="399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0" y="0"/>
            <a:ext cx="9144000" cy="6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Payload: Ejection Controller</a:t>
            </a: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17"/>
            <a:ext cx="9143999" cy="457198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</a:t>
            </a:r>
            <a:endParaRPr/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1063450" y="1646575"/>
            <a:ext cx="7830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Major testing procedures include: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Separation Ejection Testing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Launch Vehicle Assembly Testing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Payload Ejection Testing</a:t>
            </a:r>
            <a:endParaRPr>
              <a:solidFill>
                <a:srgbClr val="000000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Payload Performance Testing:</a:t>
            </a:r>
            <a:endParaRPr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Hill Climb</a:t>
            </a:r>
            <a:endParaRPr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Maximum Velocity</a:t>
            </a:r>
            <a:endParaRPr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Obstacle Detection</a:t>
            </a:r>
            <a:endParaRPr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Solar Deployment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 b="9910" l="36720" r="18872" t="21124"/>
          <a:stretch/>
        </p:blipFill>
        <p:spPr>
          <a:xfrm>
            <a:off x="6460200" y="1646587"/>
            <a:ext cx="1417699" cy="330337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494650" y="260625"/>
            <a:ext cx="6841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</a:t>
            </a:r>
            <a:r>
              <a:rPr lang="en-US"/>
              <a:t>: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/>
              <a:t>eparation Ejection</a:t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866175" y="1384425"/>
            <a:ext cx="47040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Passing Conditions: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Success: separation of sections and parachute ejection from packing; tether fully extended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Types of Failures: Strength, Ejection, and Partial </a:t>
            </a:r>
            <a:r>
              <a:rPr lang="en-US">
                <a:solidFill>
                  <a:srgbClr val="000000"/>
                </a:solidFill>
              </a:rPr>
              <a:t>Separation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866175" y="3357000"/>
            <a:ext cx="50049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Procedure: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Attach charges to bulkhead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Attach pressure sensor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Close body tubes/insert shear pins</a:t>
            </a:r>
            <a:endParaRPr>
              <a:solidFill>
                <a:srgbClr val="00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Perform safety protocols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3" name="Shape 543"/>
          <p:cNvSpPr txBox="1"/>
          <p:nvPr/>
        </p:nvSpPr>
        <p:spPr>
          <a:xfrm>
            <a:off x="5204400" y="3521075"/>
            <a:ext cx="38574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Initiate test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Record results test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Record pressure data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Repeat as necessary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5204400" y="1384425"/>
            <a:ext cx="40572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Materials Required: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Black powder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Pressure sensor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Ejection interface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Shape 546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1494650" y="260625"/>
            <a:ext cx="6841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</a:t>
            </a:r>
            <a:r>
              <a:rPr lang="en-US"/>
              <a:t>: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/>
              <a:t>eparation Ejection</a:t>
            </a:r>
            <a:endParaRPr/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970525" y="1469350"/>
            <a:ext cx="40827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Status - </a:t>
            </a:r>
            <a:r>
              <a:rPr i="1" lang="en-US" sz="2000">
                <a:solidFill>
                  <a:srgbClr val="000000"/>
                </a:solidFill>
              </a:rPr>
              <a:t>Incomplete</a:t>
            </a:r>
            <a:endParaRPr i="1" sz="20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Failed for subscale -                                                              only one test complete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Scheduled to be done                                                          during January and                                                        February 2018 testing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50" y="1621050"/>
            <a:ext cx="3651700" cy="3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Shape 555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1342225" y="260625"/>
            <a:ext cx="7578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</a:t>
            </a:r>
            <a:r>
              <a:rPr lang="en-US"/>
              <a:t>: </a:t>
            </a:r>
            <a:r>
              <a:rPr lang="en-US"/>
              <a:t>Launch Vehicle Assembly</a:t>
            </a:r>
            <a:endParaRPr/>
          </a:p>
        </p:txBody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1004900" y="1553925"/>
            <a:ext cx="43794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Passing Conditions: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Total weight &lt; 45 lbs.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Time required &lt; 2.5 hrs.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Internal volume &gt; 4500 in.</a:t>
            </a:r>
            <a:r>
              <a:rPr baseline="30000" lang="en-US">
                <a:solidFill>
                  <a:srgbClr val="000000"/>
                </a:solidFill>
              </a:rPr>
              <a:t>3</a:t>
            </a:r>
            <a:endParaRPr baseline="300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Component number &lt; 40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4979900" y="1553925"/>
            <a:ext cx="40572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Materials Required: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Precise scale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Timer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Measuring tape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965150" y="3486600"/>
            <a:ext cx="44589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Procedures: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Measure  interior space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Start timer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Assemble the launch vehicle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4979900" y="3486600"/>
            <a:ext cx="44589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Stop timer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Place vehicle on scale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Count components</a:t>
            </a:r>
            <a:endParaRPr>
              <a:solidFill>
                <a:srgbClr val="000000"/>
              </a:solidFill>
            </a:endParaRPr>
          </a:p>
          <a:p>
            <a:pPr indent="274320" lvl="0" marL="18288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49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Structural Overview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166900" y="1531750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Weight at Launch: 37.5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lb.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Inner Diameter: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5.2</a:t>
            </a:r>
            <a:r>
              <a:rPr lang="en-US">
                <a:solidFill>
                  <a:srgbClr val="000000"/>
                </a:solidFill>
              </a:rPr>
              <a:t> in.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•"/>
            </a:pPr>
            <a:r>
              <a:rPr lang="en-US">
                <a:solidFill>
                  <a:srgbClr val="000000"/>
                </a:solidFill>
              </a:rPr>
              <a:t>Length: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11</a:t>
            </a:r>
            <a:r>
              <a:rPr lang="en-US">
                <a:solidFill>
                  <a:srgbClr val="000000"/>
                </a:solidFill>
              </a:rPr>
              <a:t>8 in.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eorgia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launch_vehicle_CAD.PNG" id="130" name="Shape 130"/>
          <p:cNvPicPr preferRelativeResize="0"/>
          <p:nvPr/>
        </p:nvPicPr>
        <p:blipFill rotWithShape="1">
          <a:blip r:embed="rId3">
            <a:alphaModFix/>
          </a:blip>
          <a:srcRect b="-7" l="0" r="0" t="20071"/>
          <a:stretch/>
        </p:blipFill>
        <p:spPr>
          <a:xfrm flipH="1">
            <a:off x="1107649" y="3629600"/>
            <a:ext cx="7948801" cy="1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15789" l="1673" r="2687" t="14035"/>
          <a:stretch/>
        </p:blipFill>
        <p:spPr>
          <a:xfrm rot="10800000">
            <a:off x="990113" y="2839750"/>
            <a:ext cx="8066325" cy="7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1350225" y="260625"/>
            <a:ext cx="7578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Plans: </a:t>
            </a:r>
            <a:r>
              <a:rPr lang="en-US"/>
              <a:t>Launch Vehicle Assembly</a:t>
            </a:r>
            <a:endParaRPr/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951175" y="1513125"/>
            <a:ext cx="35853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Status - </a:t>
            </a:r>
            <a:r>
              <a:rPr i="1" lang="en-US" sz="2000">
                <a:solidFill>
                  <a:srgbClr val="000000"/>
                </a:solidFill>
              </a:rPr>
              <a:t>Incomplete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Scheduled to be done                                                          during January and                                                        February 2018 testing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11" y="1813449"/>
            <a:ext cx="4141950" cy="276127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1494650" y="260625"/>
            <a:ext cx="747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Plans: </a:t>
            </a:r>
            <a:r>
              <a:rPr lang="en-US"/>
              <a:t>Payload Ejection</a:t>
            </a:r>
            <a:endParaRPr/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1004900" y="1553925"/>
            <a:ext cx="43794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Passing Conditions: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Rover clears airframe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Avoid entanglement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Successful </a:t>
            </a:r>
            <a:r>
              <a:rPr lang="en-US">
                <a:solidFill>
                  <a:srgbClr val="000000"/>
                </a:solidFill>
              </a:rPr>
              <a:t>5 ft</a:t>
            </a:r>
            <a:r>
              <a:rPr lang="en-US">
                <a:solidFill>
                  <a:srgbClr val="000000"/>
                </a:solidFill>
              </a:rPr>
              <a:t>. travel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4914350" y="1553925"/>
            <a:ext cx="40572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Materials Required: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Test apparatus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Payload ejection housing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Rover payload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E-matches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Black powder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965150" y="3486600"/>
            <a:ext cx="44589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Test Procedures: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Secure airframe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Place black powder charge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Insert dummy payload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4914350" y="3486600"/>
            <a:ext cx="44589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Secure the payload housing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Activate charges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Retrieve rover</a:t>
            </a:r>
            <a:endParaRPr>
              <a:solidFill>
                <a:srgbClr val="000000"/>
              </a:solidFill>
            </a:endParaRPr>
          </a:p>
          <a:p>
            <a:pPr indent="274320" lvl="0" marL="18288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1494650" y="260625"/>
            <a:ext cx="7476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Plans: </a:t>
            </a:r>
            <a:r>
              <a:rPr lang="en-US"/>
              <a:t>Payload Ejection</a:t>
            </a:r>
            <a:endParaRPr/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1028675" y="1464675"/>
            <a:ext cx="35754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Status - </a:t>
            </a:r>
            <a:r>
              <a:rPr i="1" lang="en-US" sz="2000">
                <a:solidFill>
                  <a:srgbClr val="000000"/>
                </a:solidFill>
              </a:rPr>
              <a:t>Incomplete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Scheduled to be                                                          tested in January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27029" r="28999" t="34653"/>
          <a:stretch/>
        </p:blipFill>
        <p:spPr>
          <a:xfrm>
            <a:off x="4604100" y="1569275"/>
            <a:ext cx="3340330" cy="3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1494650" y="260625"/>
            <a:ext cx="6908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Plans: Payload Perf</a:t>
            </a:r>
            <a:r>
              <a:rPr lang="en-US"/>
              <a:t>ormance</a:t>
            </a: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1055050" y="1583200"/>
            <a:ext cx="41472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Hill Climb: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Success: Target hillclimb of 30</a:t>
            </a:r>
            <a:r>
              <a:rPr baseline="30000" lang="en-US" sz="2000">
                <a:latin typeface="Georgia"/>
                <a:ea typeface="Georgia"/>
                <a:cs typeface="Georgia"/>
                <a:sym typeface="Georgia"/>
              </a:rPr>
              <a:t>o </a:t>
            </a: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hill for fully assembled rover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4850050" y="1583200"/>
            <a:ext cx="41472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Maximum Velocity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Success: Target velocity of 5 ft./s on a </a:t>
            </a: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tiled</a:t>
            </a: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, level field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1055050" y="3258425"/>
            <a:ext cx="41472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Object Detection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Success: Ensure 90% pass rate for static assembly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4850050" y="3258425"/>
            <a:ext cx="41472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Char char="•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Solar Deployment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•"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Success: Ratio of successful tests is above 90%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53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1494650" y="260625"/>
            <a:ext cx="6908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 Plans: Payload Perf</a:t>
            </a:r>
            <a:r>
              <a:rPr lang="en-US"/>
              <a:t>ormance</a:t>
            </a:r>
            <a:endParaRPr/>
          </a:p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1011325" y="1532225"/>
            <a:ext cx="41883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Status - </a:t>
            </a:r>
            <a:r>
              <a:rPr i="1" lang="en-US" sz="2000">
                <a:solidFill>
                  <a:srgbClr val="000000"/>
                </a:solidFill>
              </a:rPr>
              <a:t>Incomplete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Scheduled to be done                                                       during January and                                                       February 2018 testing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600" y="1596500"/>
            <a:ext cx="2526851" cy="34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Requirement Verification</a:t>
            </a:r>
            <a:endParaRPr/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508650"/>
            <a:ext cx="57150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Educational Outreach</a:t>
            </a:r>
            <a:endParaRPr/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992900" y="147717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Four Outreach Events Completed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Silver Crest Middle School  - 19 students</a:t>
            </a:r>
            <a:endParaRPr>
              <a:solidFill>
                <a:srgbClr val="00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Model Rocket Launch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Philomath Middle School - 21 students</a:t>
            </a:r>
            <a:endParaRPr>
              <a:solidFill>
                <a:srgbClr val="00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Model Rocket Launch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Sprague High School - 191 students </a:t>
            </a:r>
            <a:endParaRPr>
              <a:solidFill>
                <a:srgbClr val="00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Aerodynamics, </a:t>
            </a:r>
            <a:r>
              <a:rPr lang="en-US">
                <a:solidFill>
                  <a:srgbClr val="000000"/>
                </a:solidFill>
              </a:rPr>
              <a:t>Matchstick</a:t>
            </a:r>
            <a:r>
              <a:rPr lang="en-US">
                <a:solidFill>
                  <a:srgbClr val="000000"/>
                </a:solidFill>
              </a:rPr>
              <a:t> Rockets, &amp; Electromagnetism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Walker Middle School - 191 students</a:t>
            </a:r>
            <a:endParaRPr>
              <a:solidFill>
                <a:srgbClr val="00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Electromagnetism &amp; Mousetrap Cars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422 students reached!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7935" t="0"/>
          <a:stretch/>
        </p:blipFill>
        <p:spPr>
          <a:xfrm>
            <a:off x="6761200" y="1637675"/>
            <a:ext cx="2127450" cy="158792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" name="Shape 632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lang="en-US"/>
              <a:t>Educational Outreach</a:t>
            </a:r>
            <a:endParaRPr/>
          </a:p>
        </p:txBody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1078200" y="150957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Future Events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West Salem High School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Corvallis High School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Future Planning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Connections with STEM district managers for </a:t>
            </a:r>
            <a:r>
              <a:rPr lang="en-US">
                <a:solidFill>
                  <a:srgbClr val="000000"/>
                </a:solidFill>
              </a:rPr>
              <a:t>events</a:t>
            </a:r>
            <a:r>
              <a:rPr lang="en-US">
                <a:solidFill>
                  <a:srgbClr val="000000"/>
                </a:solidFill>
              </a:rPr>
              <a:t> next year i.e. Science fairs, events, and guest presentations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Writing up all lesson plans generated during group “think tanks”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</a:blip>
          <a:srcRect b="17724" l="15598" r="35852" t="27385"/>
          <a:stretch/>
        </p:blipFill>
        <p:spPr>
          <a:xfrm>
            <a:off x="6685625" y="1567025"/>
            <a:ext cx="1763895" cy="137043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8686800" y="4720650"/>
            <a:ext cx="399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55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48" name="Shape 648"/>
          <p:cNvPicPr preferRelativeResize="0"/>
          <p:nvPr/>
        </p:nvPicPr>
        <p:blipFill rotWithShape="1">
          <a:blip r:embed="rId3">
            <a:alphaModFix/>
          </a:blip>
          <a:srcRect b="17834" l="0" r="0" t="7169"/>
          <a:stretch/>
        </p:blipFill>
        <p:spPr>
          <a:xfrm>
            <a:off x="0" y="0"/>
            <a:ext cx="914398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>
            <p:ph type="title"/>
          </p:nvPr>
        </p:nvSpPr>
        <p:spPr>
          <a:xfrm>
            <a:off x="0" y="4272000"/>
            <a:ext cx="9144000" cy="871500"/>
          </a:xfrm>
          <a:prstGeom prst="rect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i="1" lang="en-US" sz="5000">
                <a:latin typeface="Spectral"/>
                <a:ea typeface="Spectral"/>
                <a:cs typeface="Spectral"/>
                <a:sym typeface="Spectral"/>
              </a:rPr>
              <a:t>Questions</a:t>
            </a:r>
            <a:r>
              <a:rPr i="1" lang="en-US" sz="5000">
                <a:latin typeface="Spectral"/>
                <a:ea typeface="Spectral"/>
                <a:cs typeface="Spectral"/>
                <a:sym typeface="Spectral"/>
              </a:rPr>
              <a:t>?</a:t>
            </a:r>
            <a:endParaRPr i="1" sz="50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Airframe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004325" y="1519138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Upper Section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Material: Carbon fiber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Length: 43 in.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Inner Diameter: 5.2 in.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Lower Section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Material: Carbon fiber/fiberglass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Length: 47 in.</a:t>
            </a:r>
            <a:endParaRPr>
              <a:solidFill>
                <a:srgbClr val="000000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Inner Diameter: 5.2 in.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975" y="1552150"/>
            <a:ext cx="1925251" cy="342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6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Nose Cone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056025" y="151697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Design: </a:t>
            </a:r>
            <a:r>
              <a:rPr lang="en-US">
                <a:solidFill>
                  <a:srgbClr val="000000"/>
                </a:solidFill>
              </a:rPr>
              <a:t>4:1 Ogive n</a:t>
            </a:r>
            <a:r>
              <a:rPr lang="en-US">
                <a:solidFill>
                  <a:srgbClr val="000000"/>
                </a:solidFill>
              </a:rPr>
              <a:t>ose cone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Nose Cone Material: Fiberglass </a:t>
            </a:r>
            <a:endParaRPr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Tip Material: Aluminum as anchoring point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62" y="3148426"/>
            <a:ext cx="5048426" cy="16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7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1039050" y="153512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Seven ½ in. thick plywood bulkheads (9-ply)</a:t>
            </a:r>
            <a:endParaRPr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Three threaded rods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275" y="2264900"/>
            <a:ext cx="2806600" cy="25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Mounting Overview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700" y="2983850"/>
            <a:ext cx="2002275" cy="7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750" y="4010575"/>
            <a:ext cx="4828021" cy="5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8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Bulkheads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986325" y="1479025"/>
            <a:ext cx="7830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Three bulkheads epoxied to body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Structural </a:t>
            </a:r>
            <a:r>
              <a:rPr lang="en-US">
                <a:solidFill>
                  <a:srgbClr val="000000"/>
                </a:solidFill>
              </a:rPr>
              <a:t>mounting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Sealed to body</a:t>
            </a:r>
            <a:endParaRPr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Four bulkheads for mounting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Cap sections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Provide pressure seal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Through holes for wiring</a:t>
            </a:r>
            <a:endParaRPr>
              <a:solidFill>
                <a:srgbClr val="000000"/>
              </a:solidFill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Removable for internal </a:t>
            </a:r>
            <a:r>
              <a:rPr lang="en-US">
                <a:solidFill>
                  <a:srgbClr val="000000"/>
                </a:solidFill>
              </a:rPr>
              <a:t>access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275" y="2264900"/>
            <a:ext cx="2806600" cy="25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8749950" y="4720650"/>
            <a:ext cx="33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Georgia"/>
                <a:ea typeface="Georgia"/>
                <a:cs typeface="Georgia"/>
                <a:sym typeface="Georgia"/>
              </a:rPr>
              <a:t>9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